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4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983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2115666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 Black" pitchFamily="34" charset="0"/>
              </a:rPr>
              <a:t>ЛЕКЦИЯ 3</a:t>
            </a:r>
            <a:r>
              <a:rPr lang="ru-RU" sz="3200" dirty="0">
                <a:latin typeface="Arial Black" pitchFamily="34" charset="0"/>
              </a:rPr>
              <a:t/>
            </a:r>
            <a:br>
              <a:rPr lang="ru-RU" sz="3200" dirty="0">
                <a:latin typeface="Arial Black" pitchFamily="34" charset="0"/>
              </a:rPr>
            </a:br>
            <a:r>
              <a:rPr lang="ru-RU" sz="3200" b="1" dirty="0">
                <a:latin typeface="Arial Black" pitchFamily="34" charset="0"/>
              </a:rPr>
              <a:t>ТОКСИЧНОЕ ДЕЙСТВИЕ ПЕСТИЦИДОВ В ЭКОСИСТЕМАХ 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708920"/>
            <a:ext cx="8424936" cy="3960440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ВОПРОСЫ: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1. Токсичность пестицидов для вредных организмов.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2. Доза и норма расхода пестицидов.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pPr algn="l"/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3. </a:t>
            </a:r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Факторы токсичности пестицидов для вредных организмов.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4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. </a:t>
            </a:r>
            <a:r>
              <a:rPr lang="ru-RU" b="1" dirty="0">
                <a:solidFill>
                  <a:schemeClr val="tx2">
                    <a:lumMod val="25000"/>
                  </a:schemeClr>
                </a:solidFill>
              </a:rPr>
              <a:t>Регламенты применения пестицидов.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11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57606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3. Факторы токсичности пестицидов для вредных </a:t>
            </a:r>
            <a:r>
              <a:rPr lang="ru-RU" sz="2400" b="1" dirty="0" smtClean="0">
                <a:solidFill>
                  <a:srgbClr val="FF0000"/>
                </a:solidFill>
              </a:rPr>
              <a:t>организмов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0" y="692150"/>
            <a:ext cx="9144000" cy="5905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9838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Токсичность пестицида зависит </a:t>
            </a:r>
          </a:p>
          <a:p>
            <a:r>
              <a:rPr lang="ru-RU" sz="2800" dirty="0" smtClean="0"/>
              <a:t> </a:t>
            </a:r>
            <a:r>
              <a:rPr lang="ru-RU" sz="2800" b="1" dirty="0"/>
              <a:t>от физико-химических свойств: </a:t>
            </a:r>
            <a:r>
              <a:rPr lang="ru-RU" sz="2800" dirty="0"/>
              <a:t>продолжительности контакта с вред­ным организмом (экспозиция); скорости проникновения к месту (ми­шени) действия;</a:t>
            </a:r>
          </a:p>
          <a:p>
            <a:r>
              <a:rPr lang="ru-RU" sz="2800" b="1" dirty="0" smtClean="0"/>
              <a:t>от </a:t>
            </a:r>
            <a:r>
              <a:rPr lang="ru-RU" sz="2800" b="1" dirty="0"/>
              <a:t>нормы расхода</a:t>
            </a:r>
            <a:r>
              <a:rPr lang="ru-RU" sz="2800" dirty="0"/>
              <a:t>, которая должна обеспечить получение вредными организмами летальной дозы;</a:t>
            </a:r>
          </a:p>
          <a:p>
            <a:r>
              <a:rPr lang="ru-RU" sz="2800" b="1" dirty="0" smtClean="0"/>
              <a:t>от </a:t>
            </a:r>
            <a:r>
              <a:rPr lang="ru-RU" sz="2800" b="1" dirty="0"/>
              <a:t>строения молекул</a:t>
            </a:r>
            <a:r>
              <a:rPr lang="ru-RU" sz="2800" dirty="0"/>
              <a:t> химических соединений (из 4 изомеров </a:t>
            </a:r>
            <a:r>
              <a:rPr lang="ru-RU" sz="2800" dirty="0" err="1" smtClean="0"/>
              <a:t>фенвалерата</a:t>
            </a:r>
            <a:r>
              <a:rPr lang="ru-RU" sz="2800" dirty="0" smtClean="0"/>
              <a:t> </a:t>
            </a:r>
            <a:r>
              <a:rPr lang="ru-RU" sz="2800" dirty="0"/>
              <a:t>выделен </a:t>
            </a:r>
            <a:r>
              <a:rPr lang="en-US" sz="2800" dirty="0"/>
              <a:t>L</a:t>
            </a:r>
            <a:r>
              <a:rPr lang="ru-RU" sz="2800" dirty="0"/>
              <a:t>- изомер — </a:t>
            </a:r>
            <a:r>
              <a:rPr lang="ru-RU" sz="2800" dirty="0" err="1"/>
              <a:t>суми</a:t>
            </a:r>
            <a:r>
              <a:rPr lang="ru-RU" sz="2800" dirty="0"/>
              <a:t> - </a:t>
            </a:r>
            <a:r>
              <a:rPr lang="ru-RU" sz="2800" dirty="0" smtClean="0"/>
              <a:t>альфа</a:t>
            </a:r>
            <a:r>
              <a:rPr lang="ru-RU" sz="2800" dirty="0"/>
              <a:t>; </a:t>
            </a:r>
            <a:r>
              <a:rPr lang="ru-RU" sz="2800" dirty="0" err="1"/>
              <a:t>дельтаметрин</a:t>
            </a:r>
            <a:r>
              <a:rPr lang="ru-RU" sz="2800" dirty="0"/>
              <a:t> - </a:t>
            </a:r>
            <a:r>
              <a:rPr lang="ru-RU" sz="2800" dirty="0" err="1"/>
              <a:t>децис</a:t>
            </a:r>
            <a:r>
              <a:rPr lang="ru-RU" sz="2800" dirty="0"/>
              <a:t> содержит один изомер);</a:t>
            </a:r>
          </a:p>
          <a:p>
            <a:r>
              <a:rPr lang="ru-RU" sz="2800" b="1" dirty="0" smtClean="0"/>
              <a:t>от </a:t>
            </a:r>
            <a:r>
              <a:rPr lang="ru-RU" sz="2800" b="1" dirty="0"/>
              <a:t>температуры воздуха</a:t>
            </a:r>
            <a:r>
              <a:rPr lang="ru-RU" sz="2800" dirty="0"/>
              <a:t>, которая оказывает влияние как на активность пестицида, так и реакцию на него вредного организма. </a:t>
            </a:r>
            <a:r>
              <a:rPr lang="ru-RU" sz="2800" i="1" dirty="0"/>
              <a:t>При повышен­ных температурах увеличиваются потери препаратов с обрабатываемой поверхности, а также опасность </a:t>
            </a:r>
            <a:r>
              <a:rPr lang="ru-RU" sz="2800" i="1" dirty="0" err="1"/>
              <a:t>фитотоксичности</a:t>
            </a:r>
            <a:r>
              <a:rPr lang="ru-RU" sz="2800" i="1" dirty="0"/>
              <a:t> для культурных рас­тений. В условиях оптимальных температур происходит усиление об­мена веществ у вредных организмов и они становятся более чувстви­тельными к пестицидам;</a:t>
            </a:r>
          </a:p>
        </p:txBody>
      </p:sp>
    </p:spTree>
    <p:extLst>
      <p:ext uri="{BB962C8B-B14F-4D97-AF65-F5344CB8AC3E}">
        <p14:creationId xmlns:p14="http://schemas.microsoft.com/office/powerpoint/2010/main" val="1831242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от </a:t>
            </a:r>
            <a:r>
              <a:rPr lang="ru-RU" b="1" dirty="0"/>
              <a:t>влажности воздуха</a:t>
            </a:r>
            <a:r>
              <a:rPr lang="ru-RU" dirty="0"/>
              <a:t>, которая определяет скорость и интенсивность развития гигрофильных вредных организмов и чувствительность их к пестицидам. </a:t>
            </a:r>
            <a:r>
              <a:rPr lang="ru-RU" i="1" dirty="0"/>
              <a:t>При высокой влажности образуются росы, которые сни­жают токсичность химических соединений;</a:t>
            </a:r>
          </a:p>
          <a:p>
            <a:r>
              <a:rPr lang="ru-RU" b="1" dirty="0" smtClean="0"/>
              <a:t>от </a:t>
            </a:r>
            <a:r>
              <a:rPr lang="ru-RU" b="1" dirty="0"/>
              <a:t>осадков</a:t>
            </a:r>
            <a:r>
              <a:rPr lang="ru-RU" dirty="0"/>
              <a:t>, которые смывают контактные препараты, что вызывает необходимость повторных обработок </a:t>
            </a:r>
            <a:r>
              <a:rPr lang="ru-RU" i="1" dirty="0"/>
              <a:t>(системные пестициды через 2 часа поступают в растение, </a:t>
            </a:r>
            <a:r>
              <a:rPr lang="ru-RU" i="1" dirty="0" err="1"/>
              <a:t>трансламинарные</a:t>
            </a:r>
            <a:r>
              <a:rPr lang="ru-RU" i="1" dirty="0"/>
              <a:t> - через 15 минут);</a:t>
            </a:r>
          </a:p>
          <a:p>
            <a:r>
              <a:rPr lang="ru-RU" b="1" dirty="0" smtClean="0"/>
              <a:t>от </a:t>
            </a:r>
            <a:r>
              <a:rPr lang="ru-RU" b="1" dirty="0"/>
              <a:t>солнечной инсоляции</a:t>
            </a:r>
            <a:r>
              <a:rPr lang="ru-RU" dirty="0"/>
              <a:t>, которая вызывает разложение химических соединений, что приводит к снижению токсичности;</a:t>
            </a:r>
          </a:p>
          <a:p>
            <a:pPr lvl="0"/>
            <a:r>
              <a:rPr lang="ru-RU" b="1" dirty="0"/>
              <a:t>от состояния вредного организма</a:t>
            </a:r>
            <a:r>
              <a:rPr lang="ru-RU" dirty="0"/>
              <a:t>, и стадии развития которые опреде­ляют природную устойчивость к пестицидам.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034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1818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4. Регламенты применения </a:t>
            </a:r>
            <a:r>
              <a:rPr lang="ru-RU" sz="2400" b="1" dirty="0" smtClean="0">
                <a:solidFill>
                  <a:srgbClr val="C00000"/>
                </a:solidFill>
              </a:rPr>
              <a:t>пестицидов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6048672" cy="5073427"/>
          </a:xfrm>
        </p:spPr>
        <p:txBody>
          <a:bodyPr/>
          <a:lstStyle/>
          <a:p>
            <a:r>
              <a:rPr lang="ru-RU" dirty="0"/>
              <a:t>Основным документом, регламентирующим применение пестицидов, является «Список пестицидов и </a:t>
            </a:r>
            <a:r>
              <a:rPr lang="ru-RU" dirty="0" err="1"/>
              <a:t>агрохимикатов</a:t>
            </a:r>
            <a:r>
              <a:rPr lang="ru-RU" dirty="0"/>
              <a:t>, разрешенных к применению на территории Российской Федерации», подготовленный </a:t>
            </a:r>
            <a:r>
              <a:rPr lang="ru-RU" dirty="0" err="1"/>
              <a:t>Госхимкомиссией</a:t>
            </a:r>
            <a:r>
              <a:rPr lang="ru-RU" dirty="0"/>
              <a:t> РФ.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20688"/>
            <a:ext cx="2520280" cy="2520280"/>
          </a:xfrm>
          <a:prstGeom prst="roundRect">
            <a:avLst>
              <a:gd name="adj" fmla="val 3158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724" y="3933056"/>
            <a:ext cx="3361556" cy="2801297"/>
          </a:xfrm>
          <a:prstGeom prst="snip2DiagRect">
            <a:avLst>
              <a:gd name="adj1" fmla="val 13941"/>
              <a:gd name="adj2" fmla="val 44549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99130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</a:rPr>
              <a:t>Соблюдение регламентов позволяет: </a:t>
            </a:r>
            <a:endParaRPr lang="ru-RU" dirty="0" smtClean="0">
              <a:solidFill>
                <a:srgbClr val="C0000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максимальной степе­ни защитить сельскохозяйственные культуры от вредителей, болезней и сорня­ков;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Обеспечивает </a:t>
            </a:r>
            <a:r>
              <a:rPr lang="ru-RU" dirty="0"/>
              <a:t>длительное эффективное применение каждого препарата, не допуская возникновения резистентности;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u="sng" dirty="0" smtClean="0"/>
              <a:t>Получить </a:t>
            </a:r>
            <a:r>
              <a:rPr lang="ru-RU" u="sng" dirty="0"/>
              <a:t>урожай без остатков или с допустимыми остаточными количествами пестици­дов.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47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579296" cy="6552728"/>
          </a:xfrm>
        </p:spPr>
        <p:txBody>
          <a:bodyPr>
            <a:normAutofit fontScale="85000" lnSpcReduction="10000"/>
          </a:bodyPr>
          <a:lstStyle/>
          <a:p>
            <a:r>
              <a:rPr lang="ru-RU" u="sng" dirty="0"/>
              <a:t>Первым регламентом</a:t>
            </a:r>
            <a:r>
              <a:rPr lang="ru-RU" dirty="0"/>
              <a:t> является торговое название препарата и его </a:t>
            </a:r>
            <a:r>
              <a:rPr lang="ru-RU" dirty="0" err="1"/>
              <a:t>препа­ративная</a:t>
            </a:r>
            <a:r>
              <a:rPr lang="ru-RU" dirty="0"/>
              <a:t> форма. Препараты, не зарегистрированные </a:t>
            </a:r>
            <a:r>
              <a:rPr lang="ru-RU" dirty="0" err="1"/>
              <a:t>Госхимкомиссией</a:t>
            </a:r>
            <a:r>
              <a:rPr lang="ru-RU" dirty="0"/>
              <a:t>, приме­нять </a:t>
            </a:r>
            <a:r>
              <a:rPr lang="ru-RU" u="sng" dirty="0">
                <a:solidFill>
                  <a:srgbClr val="C00000"/>
                </a:solidFill>
              </a:rPr>
              <a:t>нельзя.</a:t>
            </a:r>
            <a:r>
              <a:rPr lang="ru-RU" dirty="0"/>
              <a:t> </a:t>
            </a:r>
          </a:p>
          <a:p>
            <a:endParaRPr lang="ru-RU" u="sng" dirty="0" smtClean="0"/>
          </a:p>
          <a:p>
            <a:endParaRPr lang="ru-RU" u="sng" dirty="0"/>
          </a:p>
          <a:p>
            <a:r>
              <a:rPr lang="ru-RU" u="sng" dirty="0" smtClean="0"/>
              <a:t>Второй </a:t>
            </a:r>
            <a:r>
              <a:rPr lang="ru-RU" u="sng" dirty="0"/>
              <a:t>регламент -</a:t>
            </a:r>
            <a:r>
              <a:rPr lang="ru-RU" dirty="0"/>
              <a:t> норма расхода пестицида. </a:t>
            </a:r>
            <a:r>
              <a:rPr lang="ru-RU" dirty="0" smtClean="0"/>
              <a:t>Норма </a:t>
            </a:r>
            <a:r>
              <a:rPr lang="ru-RU" dirty="0"/>
              <a:t>расхода должна обеспечить летальную дозу (СД</a:t>
            </a:r>
            <a:r>
              <a:rPr lang="ru-RU" baseline="-25000" dirty="0"/>
              <a:t>50</a:t>
            </a:r>
            <a:r>
              <a:rPr lang="ru-RU" dirty="0"/>
              <a:t>) для вредных организмов. Занижение нормы расхода более чем на 10% ведет к тому, что часть популяции может получить сублетальную дозу, выжить и дать начало возникновению </a:t>
            </a:r>
            <a:r>
              <a:rPr lang="ru-RU" dirty="0" smtClean="0"/>
              <a:t>резистентности. Завышение </a:t>
            </a:r>
            <a:r>
              <a:rPr lang="ru-RU" dirty="0"/>
              <a:t>нормы расхода также </a:t>
            </a:r>
            <a:r>
              <a:rPr lang="ru-RU" u="sng" dirty="0" smtClean="0">
                <a:solidFill>
                  <a:srgbClr val="C00000"/>
                </a:solidFill>
              </a:rPr>
              <a:t>недопустимо</a:t>
            </a:r>
            <a:r>
              <a:rPr lang="ru-RU" dirty="0"/>
              <a:t>, потому что </a:t>
            </a:r>
            <a:r>
              <a:rPr lang="ru-RU" u="sng" dirty="0"/>
              <a:t>возникает опасность превышения остаточных количеств пестицидов в урожае выше до­пустимых.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514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92500" lnSpcReduction="20000"/>
          </a:bodyPr>
          <a:lstStyle/>
          <a:p>
            <a:r>
              <a:rPr lang="ru-RU" u="sng" dirty="0"/>
              <a:t>Третьим регламентом</a:t>
            </a:r>
            <a:r>
              <a:rPr lang="ru-RU" dirty="0"/>
              <a:t> является культура, на которой разрешено приме­нение препарата. Этот регламент связан с различной чувствительностью сель­скохозяйственных культур к пестицидам и, особенно, к гербицидам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sz="1900" dirty="0"/>
          </a:p>
          <a:p>
            <a:r>
              <a:rPr lang="ru-RU" u="sng" dirty="0">
                <a:solidFill>
                  <a:srgbClr val="006666"/>
                </a:solidFill>
              </a:rPr>
              <a:t>Четвертый регламент</a:t>
            </a:r>
            <a:r>
              <a:rPr lang="ru-RU" dirty="0">
                <a:solidFill>
                  <a:srgbClr val="006666"/>
                </a:solidFill>
              </a:rPr>
              <a:t> - вредный организм, против которого разрешено применение пестицида. Нарушение этого регламента может привести к увели­чению потерь урожая, а также к возникновению резистентности</a:t>
            </a:r>
            <a:r>
              <a:rPr lang="ru-RU" dirty="0" smtClean="0">
                <a:solidFill>
                  <a:srgbClr val="006666"/>
                </a:solidFill>
              </a:rPr>
              <a:t>.</a:t>
            </a:r>
          </a:p>
          <a:p>
            <a:pPr marL="0" indent="0">
              <a:buNone/>
            </a:pPr>
            <a:endParaRPr lang="ru-RU" sz="2200" dirty="0" smtClean="0"/>
          </a:p>
          <a:p>
            <a:r>
              <a:rPr lang="ru-RU" u="sng" dirty="0"/>
              <a:t>Пятый регламент</a:t>
            </a:r>
            <a:r>
              <a:rPr lang="ru-RU" dirty="0"/>
              <a:t> - сроки применения пестицидов. Особое значение это имеет для гербицидов, нарушение сроков применения которых не обеспечит снижения засоренности </a:t>
            </a:r>
            <a:r>
              <a:rPr lang="ru-RU" u="sng" dirty="0"/>
              <a:t>и может отрицательно повлиять на защищаемую куль­туру</a:t>
            </a:r>
            <a:r>
              <a:rPr lang="ru-RU" u="sng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667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92500"/>
          </a:bodyPr>
          <a:lstStyle/>
          <a:p>
            <a:r>
              <a:rPr lang="ru-RU" u="sng" dirty="0"/>
              <a:t>Шестой регламент</a:t>
            </a:r>
            <a:r>
              <a:rPr lang="ru-RU" dirty="0"/>
              <a:t> - срок «ожидания</a:t>
            </a:r>
            <a:r>
              <a:rPr lang="ru-RU" dirty="0" smtClean="0"/>
              <a:t>» - </a:t>
            </a:r>
            <a:r>
              <a:rPr lang="ru-RU" dirty="0"/>
              <a:t>время от последней обработки до уборки урожая. </a:t>
            </a:r>
            <a:r>
              <a:rPr lang="ru-RU" u="sng" dirty="0"/>
              <a:t>Этот срок зависит от периода полураспада пестицида и позво­ляет получить продукцию с остаточными количествами ниже допустимых зна­чений</a:t>
            </a:r>
            <a:r>
              <a:rPr lang="ru-RU" u="sng" dirty="0" smtClean="0"/>
              <a:t>.</a:t>
            </a:r>
          </a:p>
          <a:p>
            <a:pPr marL="0" indent="0">
              <a:buNone/>
            </a:pPr>
            <a:endParaRPr lang="ru-RU" sz="1900" u="sng" dirty="0"/>
          </a:p>
          <a:p>
            <a:r>
              <a:rPr lang="ru-RU" u="sng" dirty="0">
                <a:solidFill>
                  <a:srgbClr val="006666"/>
                </a:solidFill>
              </a:rPr>
              <a:t>Седьмой регламент</a:t>
            </a:r>
            <a:r>
              <a:rPr lang="ru-RU" dirty="0">
                <a:solidFill>
                  <a:srgbClr val="006666"/>
                </a:solidFill>
              </a:rPr>
              <a:t> - кратность обработок. Нарушение этого регламента способствует возникновению резистентности у вредных организмов к пестици­дам, </a:t>
            </a:r>
            <a:r>
              <a:rPr lang="ru-RU" u="sng" dirty="0">
                <a:solidFill>
                  <a:srgbClr val="006666"/>
                </a:solidFill>
              </a:rPr>
              <a:t>а также ведет к превышению остаточных количеств в урожае</a:t>
            </a:r>
            <a:r>
              <a:rPr lang="ru-RU" u="sng" dirty="0" smtClean="0">
                <a:solidFill>
                  <a:srgbClr val="006666"/>
                </a:solidFill>
              </a:rPr>
              <a:t>.</a:t>
            </a:r>
          </a:p>
          <a:p>
            <a:pPr marL="0" indent="0">
              <a:buNone/>
            </a:pPr>
            <a:endParaRPr lang="ru-RU" sz="2200" u="sng" dirty="0">
              <a:solidFill>
                <a:srgbClr val="006666"/>
              </a:solidFill>
            </a:endParaRPr>
          </a:p>
          <a:p>
            <a:r>
              <a:rPr lang="ru-RU" u="sng" dirty="0"/>
              <a:t>Восьмой регламент</a:t>
            </a:r>
            <a:r>
              <a:rPr lang="ru-RU" dirty="0"/>
              <a:t> - время выхода людей для ручных работ и техники на обработанные поля.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43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/>
              <a:t>Контроль за </a:t>
            </a:r>
            <a:r>
              <a:rPr lang="ru-RU" dirty="0"/>
              <a:t>остаточными количествами пестицидов в воде, почве, уро­жае и продуктах переработки осуществляет сеть межрайонных контрольно-токсикологических лабораторий, возглавляемых КТЛ краевых, областных стан­ций защиты растений, а также аккредитованные лаборатории в отраслевых на­учно - исследовательских учреждениях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9050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r>
              <a:rPr lang="ru-RU" dirty="0"/>
              <a:t>Для большинства препаратов, включенных в «Список...», разработаны величины максимально допустимых уровней содержания: в продукции - МДУ (максимально допустимый уровень в мг/кг), в почве ПДК (предельно допусти­мая концентрация в мг/кг), в воде ПДК (предельно допустимая концентрация в мг/л), в воздухе ПДК (предельно допустимая концентрация в мг/м</a:t>
            </a:r>
            <a:r>
              <a:rPr lang="ru-RU" baseline="30000" dirty="0"/>
              <a:t>3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671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01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9006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1. </a:t>
            </a:r>
            <a:r>
              <a:rPr lang="ru-RU" sz="2400" b="1" dirty="0">
                <a:solidFill>
                  <a:srgbClr val="C00000"/>
                </a:solidFill>
              </a:rPr>
              <a:t>Токсичность пестицидов для вредных </a:t>
            </a:r>
            <a:r>
              <a:rPr lang="ru-RU" sz="2400" b="1" dirty="0" smtClean="0">
                <a:solidFill>
                  <a:srgbClr val="C00000"/>
                </a:solidFill>
              </a:rPr>
              <a:t>организмов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504056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Пестициды, применяемые в защите растений, </a:t>
            </a:r>
            <a:r>
              <a:rPr lang="ru-RU" dirty="0" smtClean="0"/>
              <a:t>содержат </a:t>
            </a:r>
            <a:r>
              <a:rPr lang="ru-RU" dirty="0"/>
              <a:t>в своем понятии единство и борьбу противоположностей: полезного и вредного. Предназначенные для подавления вредных организмов, они воздействуют на все составляющие </a:t>
            </a:r>
            <a:r>
              <a:rPr lang="ru-RU" dirty="0" err="1"/>
              <a:t>агроценоза</a:t>
            </a:r>
            <a:r>
              <a:rPr lang="ru-RU" dirty="0"/>
              <a:t>, на работающих людей, а также через воду, растительную и животную пищу на все человечество.</a:t>
            </a:r>
          </a:p>
          <a:p>
            <a:pPr marL="895350" indent="-533400"/>
            <a:r>
              <a:rPr lang="ru-RU" dirty="0">
                <a:solidFill>
                  <a:srgbClr val="C00000"/>
                </a:solidFill>
              </a:rPr>
              <a:t>Преодоление этих противоречий является движущей силой прогресса в химии пестицидов, поиске совершенных </a:t>
            </a:r>
            <a:r>
              <a:rPr lang="ru-RU" dirty="0" err="1">
                <a:solidFill>
                  <a:srgbClr val="C00000"/>
                </a:solidFill>
              </a:rPr>
              <a:t>препаративных</a:t>
            </a:r>
            <a:r>
              <a:rPr lang="ru-RU" dirty="0">
                <a:solidFill>
                  <a:srgbClr val="C00000"/>
                </a:solidFill>
              </a:rPr>
              <a:t> форм и способов при­менения, максимально снижающих отрицательное действие на человека и </a:t>
            </a:r>
            <a:r>
              <a:rPr lang="ru-RU" dirty="0" smtClean="0">
                <a:solidFill>
                  <a:srgbClr val="C00000"/>
                </a:solidFill>
              </a:rPr>
              <a:t>окружающую </a:t>
            </a:r>
            <a:r>
              <a:rPr lang="ru-RU" dirty="0">
                <a:solidFill>
                  <a:srgbClr val="C00000"/>
                </a:solidFill>
              </a:rPr>
              <a:t>среду.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71436"/>
            <a:ext cx="8496944" cy="369332"/>
          </a:xfrm>
          <a:prstGeom prst="rect">
            <a:avLst/>
          </a:prstGeom>
          <a:ln w="38100" cap="sq" cmpd="dbl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Токсикология (</a:t>
            </a:r>
            <a:r>
              <a:rPr lang="en-US" dirty="0" err="1"/>
              <a:t>toxicon</a:t>
            </a:r>
            <a:r>
              <a:rPr lang="ru-RU" dirty="0"/>
              <a:t> - яд, </a:t>
            </a:r>
            <a:r>
              <a:rPr lang="en-US" dirty="0"/>
              <a:t>logos</a:t>
            </a:r>
            <a:r>
              <a:rPr lang="ru-RU" dirty="0"/>
              <a:t> - наука) - наука о ядах и их действии на организм.</a:t>
            </a:r>
          </a:p>
        </p:txBody>
      </p:sp>
    </p:spTree>
    <p:extLst>
      <p:ext uri="{BB962C8B-B14F-4D97-AF65-F5344CB8AC3E}">
        <p14:creationId xmlns:p14="http://schemas.microsoft.com/office/powerpoint/2010/main" val="114395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Токсичность пестицидов</a:t>
            </a:r>
            <a:r>
              <a:rPr lang="ru-RU" dirty="0"/>
              <a:t>. Основным требованием, предъявляемым к химическим средствам защиты растений, является их высокая биологическая эффективность в подавлении развития и регулировании численности вредных орга­низмов, которая определяется степенью токсичности вещества для того или иного организма. </a:t>
            </a:r>
          </a:p>
        </p:txBody>
      </p:sp>
    </p:spTree>
    <p:extLst>
      <p:ext uri="{BB962C8B-B14F-4D97-AF65-F5344CB8AC3E}">
        <p14:creationId xmlns:p14="http://schemas.microsoft.com/office/powerpoint/2010/main" val="2022337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76" y="116633"/>
            <a:ext cx="9001819" cy="39604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изучении и количественной оценке тех или иных процессов часто применяются токсикологические тер­мины и понятия. </a:t>
            </a:r>
            <a:endParaRPr lang="ru-RU" dirty="0" smtClean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dirty="0" smtClean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Основным </a:t>
            </a:r>
            <a:r>
              <a:rPr lang="ru-RU" dirty="0"/>
              <a:t>понятием токсикологии является </a:t>
            </a:r>
            <a:r>
              <a:rPr lang="ru-RU" b="1" dirty="0"/>
              <a:t>токсичность, </a:t>
            </a:r>
            <a:r>
              <a:rPr lang="ru-RU" dirty="0"/>
              <a:t>которая определяется как свойство пестицида в малых количествах нарушать нормальную жизнедеятельность организма и вызывать его отравление с возможной последующей гибелью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27584" y="4077072"/>
            <a:ext cx="8229600" cy="2581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800" dirty="0">
                <a:solidFill>
                  <a:schemeClr val="tx2">
                    <a:lumMod val="25000"/>
                  </a:schemeClr>
                </a:solidFill>
              </a:rPr>
              <a:t>Под </a:t>
            </a:r>
            <a:r>
              <a:rPr lang="ru-RU" sz="2800" b="1" dirty="0">
                <a:solidFill>
                  <a:schemeClr val="tx2">
                    <a:lumMod val="25000"/>
                  </a:schemeClr>
                </a:solidFill>
              </a:rPr>
              <a:t>отравлением </a:t>
            </a:r>
            <a:r>
              <a:rPr lang="ru-RU" sz="2800" dirty="0">
                <a:solidFill>
                  <a:schemeClr val="tx2">
                    <a:lumMod val="25000"/>
                  </a:schemeClr>
                </a:solidFill>
              </a:rPr>
              <a:t>понимают лю­бое, даже самое незначительное отклонение от нормальной жизнеде­ятельности организма под действием токсичного вещества. Различают острое и хроническое отравление.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79512" y="4077072"/>
            <a:ext cx="8877672" cy="0"/>
          </a:xfrm>
          <a:prstGeom prst="line">
            <a:avLst/>
          </a:prstGeom>
          <a:ln w="47625" cap="rnd">
            <a:solidFill>
              <a:schemeClr val="accent5">
                <a:lumMod val="75000"/>
              </a:schemeClr>
            </a:solidFill>
            <a:prstDash val="sys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64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3"/>
            <a:ext cx="8136904" cy="2664296"/>
          </a:xfrm>
        </p:spPr>
        <p:txBody>
          <a:bodyPr>
            <a:normAutofit/>
          </a:bodyPr>
          <a:lstStyle/>
          <a:p>
            <a:r>
              <a:rPr lang="ru-RU" b="1" dirty="0"/>
              <a:t>Острое отравление </a:t>
            </a:r>
            <a:r>
              <a:rPr lang="ru-RU" dirty="0"/>
              <a:t>пестицидом возникает при разовом введении в организм относительно большого количества вещества и проявляется через короткий промежуток времени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85428" y="3645024"/>
            <a:ext cx="8229600" cy="3212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983893"/>
                </a:solidFill>
              </a:rPr>
              <a:t>Хроническое отравление </a:t>
            </a:r>
            <a:r>
              <a:rPr lang="ru-RU" dirty="0" smtClean="0">
                <a:solidFill>
                  <a:srgbClr val="983893"/>
                </a:solidFill>
              </a:rPr>
              <a:t>проявляется в результате многократного введения пестицида в относительно малых количествах в течение длительного времени (иногда годы) и выражается в медленно развива­ющемся нарушении нормальной жизнедеятельности.</a:t>
            </a:r>
            <a:endParaRPr lang="ru-RU" dirty="0">
              <a:solidFill>
                <a:srgbClr val="983893"/>
              </a:solidFill>
            </a:endParaRPr>
          </a:p>
        </p:txBody>
      </p:sp>
      <p:sp>
        <p:nvSpPr>
          <p:cNvPr id="5" name="Солнце 4"/>
          <p:cNvSpPr/>
          <p:nvPr/>
        </p:nvSpPr>
        <p:spPr>
          <a:xfrm>
            <a:off x="179512" y="2852936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лнце 5"/>
          <p:cNvSpPr/>
          <p:nvPr/>
        </p:nvSpPr>
        <p:spPr>
          <a:xfrm>
            <a:off x="4283968" y="2889000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лнце 6"/>
          <p:cNvSpPr/>
          <p:nvPr/>
        </p:nvSpPr>
        <p:spPr>
          <a:xfrm>
            <a:off x="5652120" y="2780928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олнце 7"/>
          <p:cNvSpPr/>
          <p:nvPr/>
        </p:nvSpPr>
        <p:spPr>
          <a:xfrm>
            <a:off x="2895761" y="2780928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лнце 8"/>
          <p:cNvSpPr/>
          <p:nvPr/>
        </p:nvSpPr>
        <p:spPr>
          <a:xfrm>
            <a:off x="7020272" y="2889000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лнце 9"/>
          <p:cNvSpPr/>
          <p:nvPr/>
        </p:nvSpPr>
        <p:spPr>
          <a:xfrm>
            <a:off x="1475656" y="2889000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8321885" y="2780928"/>
            <a:ext cx="540000" cy="540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564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5527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Основываясь на этих же принципах, разделяют </a:t>
            </a:r>
            <a:r>
              <a:rPr lang="ru-RU" b="1" u="sng" dirty="0"/>
              <a:t>острую и хроничес­кую токсичность </a:t>
            </a:r>
            <a:r>
              <a:rPr lang="ru-RU" dirty="0"/>
              <a:t>веществ, определяя, таким образом, их действие на организм и опасность для человека.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В </a:t>
            </a:r>
            <a:r>
              <a:rPr lang="ru-RU" dirty="0">
                <a:solidFill>
                  <a:srgbClr val="C00000"/>
                </a:solidFill>
              </a:rPr>
              <a:t>защите растений в основном ис­пользуются пестициды, обладающие острой токсичностью, которая обеспечивает достаточно высокий начальный эффект в отношении вредных организмов. </a:t>
            </a: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специальных случаях, когда применение боль­ших количеств вещества представляет опасность для полезных </a:t>
            </a:r>
            <a:r>
              <a:rPr lang="ru-RU" dirty="0" smtClean="0"/>
              <a:t>организмов </a:t>
            </a:r>
            <a:r>
              <a:rPr lang="ru-RU" dirty="0"/>
              <a:t>и человека, используют его хроническую токсичность, вводя в состав приманки малые доли пестицида и обновляя приманки каж­дый день в течение недели (например, применение антикоагулянтов крови — родентицидов).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738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2. Доза </a:t>
            </a:r>
            <a:r>
              <a:rPr lang="ru-RU" sz="3200" b="1" dirty="0">
                <a:solidFill>
                  <a:srgbClr val="C00000"/>
                </a:solidFill>
              </a:rPr>
              <a:t>и норма расхода </a:t>
            </a:r>
            <a:r>
              <a:rPr lang="ru-RU" sz="3200" b="1" dirty="0" smtClean="0">
                <a:solidFill>
                  <a:srgbClr val="C00000"/>
                </a:solidFill>
              </a:rPr>
              <a:t>пестицидов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/>
          <a:lstStyle/>
          <a:p>
            <a:r>
              <a:rPr lang="ru-RU" dirty="0"/>
              <a:t>Мерой токсичности пестицидов для различных организмов являет­ся </a:t>
            </a:r>
            <a:r>
              <a:rPr lang="ru-RU" b="1" dirty="0"/>
              <a:t>доза </a:t>
            </a:r>
            <a:r>
              <a:rPr lang="ru-RU" dirty="0"/>
              <a:t>— количество пестицида на единицу измерения объекта, вызы­вающее определенный эффект.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Ее </a:t>
            </a:r>
            <a:r>
              <a:rPr lang="ru-RU" dirty="0"/>
              <a:t>выражают в единицах массы пести­цида по отношению к единице массы обрабатываемого объекта (мкг/г, мг/кг), объема (концентрация в мкг/мл, мг/л, мг/м</a:t>
            </a:r>
            <a:r>
              <a:rPr lang="ru-RU" baseline="30000" dirty="0"/>
              <a:t>3</a:t>
            </a:r>
            <a:r>
              <a:rPr lang="ru-RU" dirty="0"/>
              <a:t>) или на объект (мкг/особь).</a:t>
            </a:r>
          </a:p>
        </p:txBody>
      </p:sp>
    </p:spTree>
    <p:extLst>
      <p:ext uri="{BB962C8B-B14F-4D97-AF65-F5344CB8AC3E}">
        <p14:creationId xmlns:p14="http://schemas.microsoft.com/office/powerpoint/2010/main" val="661234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1"/>
            <a:ext cx="8856984" cy="4104456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Наиболее часто применяется доза, вызывающая 50%-</a:t>
            </a:r>
            <a:r>
              <a:rPr lang="ru-RU" dirty="0" err="1">
                <a:solidFill>
                  <a:srgbClr val="C00000"/>
                </a:solidFill>
              </a:rPr>
              <a:t>ный</a:t>
            </a:r>
            <a:r>
              <a:rPr lang="ru-RU" dirty="0">
                <a:solidFill>
                  <a:srgbClr val="C00000"/>
                </a:solidFill>
              </a:rPr>
              <a:t> эффект (угнетение какого-то жизненно важного процесса) или 50%-</a:t>
            </a:r>
            <a:r>
              <a:rPr lang="ru-RU" dirty="0" err="1">
                <a:solidFill>
                  <a:srgbClr val="C00000"/>
                </a:solidFill>
              </a:rPr>
              <a:t>ную</a:t>
            </a:r>
            <a:r>
              <a:rPr lang="ru-RU" dirty="0">
                <a:solidFill>
                  <a:srgbClr val="C00000"/>
                </a:solidFill>
              </a:rPr>
              <a:t> гибель подопытных организмов. В первом случае такую дозу обозначают, как эффективная доза (</a:t>
            </a:r>
            <a:r>
              <a:rPr lang="en-US" dirty="0">
                <a:solidFill>
                  <a:srgbClr val="C00000"/>
                </a:solidFill>
              </a:rPr>
              <a:t>effective dose</a:t>
            </a:r>
            <a:r>
              <a:rPr lang="ru-RU" dirty="0">
                <a:solidFill>
                  <a:srgbClr val="C00000"/>
                </a:solidFill>
              </a:rPr>
              <a:t>) ЕД</a:t>
            </a:r>
            <a:r>
              <a:rPr lang="ru-RU" baseline="-25000" dirty="0">
                <a:solidFill>
                  <a:srgbClr val="C00000"/>
                </a:solidFill>
              </a:rPr>
              <a:t>50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dirty="0">
                <a:solidFill>
                  <a:srgbClr val="C00000"/>
                </a:solidFill>
              </a:rPr>
              <a:t>во втором — </a:t>
            </a:r>
            <a:r>
              <a:rPr lang="ru-RU" u="sng" dirty="0">
                <a:solidFill>
                  <a:srgbClr val="C00000"/>
                </a:solidFill>
              </a:rPr>
              <a:t>смертельная</a:t>
            </a:r>
            <a:r>
              <a:rPr lang="ru-RU" dirty="0">
                <a:solidFill>
                  <a:srgbClr val="C00000"/>
                </a:solidFill>
              </a:rPr>
              <a:t> или </a:t>
            </a:r>
            <a:r>
              <a:rPr lang="ru-RU" u="sng" dirty="0">
                <a:solidFill>
                  <a:srgbClr val="C00000"/>
                </a:solidFill>
              </a:rPr>
              <a:t>летальная</a:t>
            </a:r>
            <a:r>
              <a:rPr lang="ru-RU" dirty="0">
                <a:solidFill>
                  <a:srgbClr val="C00000"/>
                </a:solidFill>
              </a:rPr>
              <a:t> доза СД</a:t>
            </a:r>
            <a:r>
              <a:rPr lang="ru-RU" baseline="-25000" dirty="0">
                <a:solidFill>
                  <a:srgbClr val="C00000"/>
                </a:solidFill>
              </a:rPr>
              <a:t>50 </a:t>
            </a:r>
            <a:r>
              <a:rPr lang="ru-RU" dirty="0">
                <a:solidFill>
                  <a:srgbClr val="C00000"/>
                </a:solidFill>
              </a:rPr>
              <a:t>или ЛД</a:t>
            </a:r>
            <a:r>
              <a:rPr lang="ru-RU" baseline="-25000" dirty="0">
                <a:solidFill>
                  <a:srgbClr val="C00000"/>
                </a:solidFill>
              </a:rPr>
              <a:t>50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66589" y="4581128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По значениям СД</a:t>
            </a:r>
            <a:r>
              <a:rPr lang="ru-RU" sz="2800" baseline="-25000" dirty="0"/>
              <a:t>50</a:t>
            </a:r>
            <a:r>
              <a:rPr lang="ru-RU" sz="2800" dirty="0"/>
              <a:t> или СК</a:t>
            </a:r>
            <a:r>
              <a:rPr lang="ru-RU" sz="2800" baseline="-25000" dirty="0"/>
              <a:t>50</a:t>
            </a:r>
            <a:r>
              <a:rPr lang="ru-RU" sz="2800" dirty="0"/>
              <a:t> рассчитывается норма расхода препарата на единицу площади, массы или объема обрабатываемого объекта (л/га, кг/га, л/т, кг/т</a:t>
            </a:r>
            <a:r>
              <a:rPr lang="ru-RU" sz="2800" dirty="0" smtClean="0"/>
              <a:t>, </a:t>
            </a:r>
            <a:r>
              <a:rPr lang="ru-RU" sz="2800" dirty="0"/>
              <a:t>г/м</a:t>
            </a:r>
            <a:r>
              <a:rPr lang="ru-RU" sz="2800" baseline="30000" dirty="0"/>
              <a:t>3</a:t>
            </a:r>
            <a:r>
              <a:rPr lang="ru-RU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8701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ru-RU" dirty="0"/>
              <a:t>Доза может быть </a:t>
            </a:r>
            <a:r>
              <a:rPr lang="ru-RU" u="sng" dirty="0"/>
              <a:t>сублетальной</a:t>
            </a:r>
            <a:r>
              <a:rPr lang="ru-RU" dirty="0"/>
              <a:t> - это количество пестицида, вызываю­щее нарушение жизнедеятельности организма и не приводящее к его гибели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>
                <a:solidFill>
                  <a:srgbClr val="C00000"/>
                </a:solidFill>
              </a:rPr>
              <a:t>Различают еще </a:t>
            </a:r>
            <a:r>
              <a:rPr lang="ru-RU" u="sng" dirty="0">
                <a:solidFill>
                  <a:srgbClr val="C00000"/>
                </a:solidFill>
              </a:rPr>
              <a:t>пороговую</a:t>
            </a:r>
            <a:r>
              <a:rPr lang="ru-RU" dirty="0">
                <a:solidFill>
                  <a:srgbClr val="C00000"/>
                </a:solidFill>
              </a:rPr>
              <a:t> дозу, которая, без внешних признаков отрав­ления, вызывает биохимические и физиологические изменения в организме.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6496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лубенький">
      <a:dk1>
        <a:srgbClr val="0000CC"/>
      </a:dk1>
      <a:lt1>
        <a:srgbClr val="D5E9F0"/>
      </a:lt1>
      <a:dk2>
        <a:srgbClr val="D5E9F0"/>
      </a:dk2>
      <a:lt2>
        <a:srgbClr val="D5E9F0"/>
      </a:lt2>
      <a:accent1>
        <a:srgbClr val="3D8DA9"/>
      </a:accent1>
      <a:accent2>
        <a:srgbClr val="3D8DA9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1210</Words>
  <Application>Microsoft Office PowerPoint</Application>
  <PresentationFormat>Экран (4:3)</PresentationFormat>
  <Paragraphs>61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ЛЕКЦИЯ 3 ТОКСИЧНОЕ ДЕЙСТВИЕ ПЕСТИЦИДОВ В ЭКОСИСТЕМАХ </vt:lpstr>
      <vt:lpstr>1. Токсичность пестицидов для вредных организмов</vt:lpstr>
      <vt:lpstr>Презентация PowerPoint</vt:lpstr>
      <vt:lpstr>Презентация PowerPoint</vt:lpstr>
      <vt:lpstr>Презентация PowerPoint</vt:lpstr>
      <vt:lpstr>Презентация PowerPoint</vt:lpstr>
      <vt:lpstr>2. Доза и норма расхода пестицидов</vt:lpstr>
      <vt:lpstr>Презентация PowerPoint</vt:lpstr>
      <vt:lpstr>Презентация PowerPoint</vt:lpstr>
      <vt:lpstr>3. Факторы токсичности пестицидов для вредных организмов</vt:lpstr>
      <vt:lpstr>Презентация PowerPoint</vt:lpstr>
      <vt:lpstr>4. Регламенты применения пестицидов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 ТОКСИЧНОЕ ДЕЙСТВИЕ ПЕСТИЦИДОВ В ЭКОСИСТЕМАХ </dc:title>
  <cp:lastModifiedBy>Люба</cp:lastModifiedBy>
  <cp:revision>11</cp:revision>
  <dcterms:modified xsi:type="dcterms:W3CDTF">2023-09-20T06:53:19Z</dcterms:modified>
</cp:coreProperties>
</file>